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93" r:id="rId4"/>
    <p:sldId id="287" r:id="rId5"/>
    <p:sldId id="258" r:id="rId6"/>
    <p:sldId id="289" r:id="rId7"/>
    <p:sldId id="292" r:id="rId8"/>
    <p:sldId id="298" r:id="rId9"/>
    <p:sldId id="288" r:id="rId10"/>
    <p:sldId id="295" r:id="rId11"/>
    <p:sldId id="291" r:id="rId12"/>
    <p:sldId id="261" r:id="rId13"/>
    <p:sldId id="284" r:id="rId14"/>
    <p:sldId id="263" r:id="rId15"/>
    <p:sldId id="269" r:id="rId16"/>
    <p:sldId id="270" r:id="rId17"/>
    <p:sldId id="272" r:id="rId18"/>
    <p:sldId id="290" r:id="rId19"/>
    <p:sldId id="285" r:id="rId20"/>
  </p:sldIdLst>
  <p:sldSz cx="9144000" cy="6858000" type="screen4x3"/>
  <p:notesSz cx="6797675" cy="992505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58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A176E-9232-4386-A093-9203AA62CCD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E4FD6A0-F976-487A-9E86-BE32734935C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Региональный этап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абсолютные победители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(1,2,3 место)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каждой параллели межмуниципального этапа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Всего не более 15 участников от каждой зоны проведения межмуниципального этапа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C0153E-B1F4-4F53-BA1C-B2C6315B1BE7}" type="parTrans" cxnId="{DB93520E-F674-4865-A2C0-9E9D57258049}">
      <dgm:prSet/>
      <dgm:spPr/>
      <dgm:t>
        <a:bodyPr/>
        <a:lstStyle/>
        <a:p>
          <a:endParaRPr lang="ru-RU"/>
        </a:p>
      </dgm:t>
    </dgm:pt>
    <dgm:pt modelId="{B4B6EB79-D934-496E-9A20-08D21A438BB7}" type="sibTrans" cxnId="{DB93520E-F674-4865-A2C0-9E9D57258049}">
      <dgm:prSet/>
      <dgm:spPr/>
      <dgm:t>
        <a:bodyPr/>
        <a:lstStyle/>
        <a:p>
          <a:endParaRPr lang="ru-RU"/>
        </a:p>
      </dgm:t>
    </dgm:pt>
    <dgm:pt modelId="{562FA214-2D28-4BFC-B186-19FB0150175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Межмуниципальный этап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Не более 3-х  абсолютных победителей от  каждой параллели  (2-х, 3-х, 4-х, 5-х, 6-х классов) муниципального этапа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 каждого МР- не более 15 участников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 каждого АО г. Омска – не более 15 участников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C141F20-00E6-4C48-801C-EBD0D67B8C8B}" type="parTrans" cxnId="{5B21176D-E3A0-461E-87EE-EB165BC5A8E8}">
      <dgm:prSet/>
      <dgm:spPr/>
      <dgm:t>
        <a:bodyPr/>
        <a:lstStyle/>
        <a:p>
          <a:endParaRPr lang="ru-RU"/>
        </a:p>
      </dgm:t>
    </dgm:pt>
    <dgm:pt modelId="{6FF04390-8049-4619-8D55-751090BE292D}" type="sibTrans" cxnId="{5B21176D-E3A0-461E-87EE-EB165BC5A8E8}">
      <dgm:prSet/>
      <dgm:spPr/>
      <dgm:t>
        <a:bodyPr/>
        <a:lstStyle/>
        <a:p>
          <a:endParaRPr lang="ru-RU"/>
        </a:p>
      </dgm:t>
    </dgm:pt>
    <dgm:pt modelId="{EB749743-FC1F-4FE1-9948-C73CFDB4E2B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dirty="0" smtClean="0"/>
            <a:t>  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Муниципальный этап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принимают участие абсолютные победители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школьного этапа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(не более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-х человек)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 1 –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от каждой параллели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(2-х, 3-х,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4-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х, 5-х, 6-х классов) </a:t>
          </a:r>
        </a:p>
        <a:p>
          <a:endParaRPr lang="ru-RU" sz="1200" dirty="0" smtClean="0"/>
        </a:p>
        <a:p>
          <a:endParaRPr lang="ru-RU" sz="1200" dirty="0"/>
        </a:p>
      </dgm:t>
    </dgm:pt>
    <dgm:pt modelId="{B182AC1D-6EC7-4313-84AB-C50D516829B6}" type="parTrans" cxnId="{1012C06A-49E4-4D10-960F-DBFA79ABAA59}">
      <dgm:prSet/>
      <dgm:spPr/>
      <dgm:t>
        <a:bodyPr/>
        <a:lstStyle/>
        <a:p>
          <a:endParaRPr lang="ru-RU"/>
        </a:p>
      </dgm:t>
    </dgm:pt>
    <dgm:pt modelId="{CD9F0173-4B22-4997-AD6F-894E2E978BF9}" type="sibTrans" cxnId="{1012C06A-49E4-4D10-960F-DBFA79ABAA59}">
      <dgm:prSet/>
      <dgm:spPr/>
      <dgm:t>
        <a:bodyPr/>
        <a:lstStyle/>
        <a:p>
          <a:endParaRPr lang="ru-RU"/>
        </a:p>
      </dgm:t>
    </dgm:pt>
    <dgm:pt modelId="{373852A0-A7BB-4D05-BF0D-728F5DEBBFA0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65718560-8364-47CA-8EDC-D715D21BDD09}" type="parTrans" cxnId="{4B2E1FE4-01B3-4CBC-9EF1-B6691AEA586A}">
      <dgm:prSet/>
      <dgm:spPr/>
      <dgm:t>
        <a:bodyPr/>
        <a:lstStyle/>
        <a:p>
          <a:endParaRPr lang="ru-RU"/>
        </a:p>
      </dgm:t>
    </dgm:pt>
    <dgm:pt modelId="{6EBF70E9-E685-444D-9C03-5DFDF3070439}" type="sibTrans" cxnId="{4B2E1FE4-01B3-4CBC-9EF1-B6691AEA586A}">
      <dgm:prSet/>
      <dgm:spPr/>
      <dgm:t>
        <a:bodyPr/>
        <a:lstStyle/>
        <a:p>
          <a:endParaRPr lang="ru-RU"/>
        </a:p>
      </dgm:t>
    </dgm:pt>
    <dgm:pt modelId="{C1CD02A8-6D0F-4E09-8023-B36FCF99A0DA}" type="pres">
      <dgm:prSet presAssocID="{141A176E-9232-4386-A093-9203AA62CCDE}" presName="Name0" presStyleCnt="0">
        <dgm:presLayoutVars>
          <dgm:dir/>
          <dgm:animLvl val="lvl"/>
          <dgm:resizeHandles val="exact"/>
        </dgm:presLayoutVars>
      </dgm:prSet>
      <dgm:spPr/>
    </dgm:pt>
    <dgm:pt modelId="{4DD684CB-3594-4922-8F67-3F2324AAE397}" type="pres">
      <dgm:prSet presAssocID="{FE4FD6A0-F976-487A-9E86-BE32734935C2}" presName="Name8" presStyleCnt="0"/>
      <dgm:spPr/>
    </dgm:pt>
    <dgm:pt modelId="{9093FEEB-9B9C-4E6C-91D0-C953B4B15C62}" type="pres">
      <dgm:prSet presAssocID="{FE4FD6A0-F976-487A-9E86-BE32734935C2}" presName="level" presStyleLbl="node1" presStyleIdx="0" presStyleCnt="4" custScaleX="113454" custLinFactNeighborX="924" custLinFactNeighborY="104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5B0F4-6AB0-4C24-B616-353CF3F33730}" type="pres">
      <dgm:prSet presAssocID="{FE4FD6A0-F976-487A-9E86-BE32734935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4C73B-0CFE-4AD0-879C-A359F3B7B7F4}" type="pres">
      <dgm:prSet presAssocID="{562FA214-2D28-4BFC-B186-19FB01501757}" presName="Name8" presStyleCnt="0"/>
      <dgm:spPr/>
    </dgm:pt>
    <dgm:pt modelId="{65E14B02-25C3-4FCC-9552-11CE8CB1D5A1}" type="pres">
      <dgm:prSet presAssocID="{562FA214-2D28-4BFC-B186-19FB01501757}" presName="level" presStyleLbl="node1" presStyleIdx="1" presStyleCnt="4" custScaleX="105287" custScaleY="61412" custLinFactNeighborX="-65" custLinFactNeighborY="-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C9DF-87FF-4CD7-AAA2-7A9F27AEB31B}" type="pres">
      <dgm:prSet presAssocID="{562FA214-2D28-4BFC-B186-19FB01501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F567C-58ED-4E64-8221-687FB6B17F96}" type="pres">
      <dgm:prSet presAssocID="{EB749743-FC1F-4FE1-9948-C73CFDB4E2BA}" presName="Name8" presStyleCnt="0"/>
      <dgm:spPr/>
    </dgm:pt>
    <dgm:pt modelId="{6C9847B5-0E8E-45E4-819F-E7D6C5E3145B}" type="pres">
      <dgm:prSet presAssocID="{EB749743-FC1F-4FE1-9948-C73CFDB4E2BA}" presName="level" presStyleLbl="node1" presStyleIdx="2" presStyleCnt="4" custScaleX="102616" custScaleY="586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12516-6FD0-4727-B06D-70A7FCD94B12}" type="pres">
      <dgm:prSet presAssocID="{EB749743-FC1F-4FE1-9948-C73CFDB4E2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6F691-8483-4522-B141-B229E54BBADF}" type="pres">
      <dgm:prSet presAssocID="{373852A0-A7BB-4D05-BF0D-728F5DEBBFA0}" presName="Name8" presStyleCnt="0"/>
      <dgm:spPr/>
    </dgm:pt>
    <dgm:pt modelId="{08F9CFC7-057B-4370-B93D-305298B3DD49}" type="pres">
      <dgm:prSet presAssocID="{373852A0-A7BB-4D05-BF0D-728F5DEBBFA0}" presName="level" presStyleLbl="node1" presStyleIdx="3" presStyleCnt="4" custScaleX="100000" custScaleY="39660" custLinFactNeighborX="-1810" custLinFactNeighborY="10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0CEBB-8D80-4A59-B4CD-1AD24DB8F229}" type="pres">
      <dgm:prSet presAssocID="{373852A0-A7BB-4D05-BF0D-728F5DEBBF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12F92-9E9E-44A8-94E8-89EB382AFC4D}" type="presOf" srcId="{141A176E-9232-4386-A093-9203AA62CCDE}" destId="{C1CD02A8-6D0F-4E09-8023-B36FCF99A0DA}" srcOrd="0" destOrd="0" presId="urn:microsoft.com/office/officeart/2005/8/layout/pyramid1"/>
    <dgm:cxn modelId="{9F6AF287-9935-4B9F-9C50-BC665FD35ED6}" type="presOf" srcId="{FE4FD6A0-F976-487A-9E86-BE32734935C2}" destId="{9093FEEB-9B9C-4E6C-91D0-C953B4B15C62}" srcOrd="0" destOrd="0" presId="urn:microsoft.com/office/officeart/2005/8/layout/pyramid1"/>
    <dgm:cxn modelId="{4B2E1FE4-01B3-4CBC-9EF1-B6691AEA586A}" srcId="{141A176E-9232-4386-A093-9203AA62CCDE}" destId="{373852A0-A7BB-4D05-BF0D-728F5DEBBFA0}" srcOrd="3" destOrd="0" parTransId="{65718560-8364-47CA-8EDC-D715D21BDD09}" sibTransId="{6EBF70E9-E685-444D-9C03-5DFDF3070439}"/>
    <dgm:cxn modelId="{3E6C516A-64A1-4A2F-A6B5-0B481F303F3D}" type="presOf" srcId="{562FA214-2D28-4BFC-B186-19FB01501757}" destId="{4605C9DF-87FF-4CD7-AAA2-7A9F27AEB31B}" srcOrd="1" destOrd="0" presId="urn:microsoft.com/office/officeart/2005/8/layout/pyramid1"/>
    <dgm:cxn modelId="{1012C06A-49E4-4D10-960F-DBFA79ABAA59}" srcId="{141A176E-9232-4386-A093-9203AA62CCDE}" destId="{EB749743-FC1F-4FE1-9948-C73CFDB4E2BA}" srcOrd="2" destOrd="0" parTransId="{B182AC1D-6EC7-4313-84AB-C50D516829B6}" sibTransId="{CD9F0173-4B22-4997-AD6F-894E2E978BF9}"/>
    <dgm:cxn modelId="{C09847E2-1E75-4E94-9B09-619DA476388F}" type="presOf" srcId="{373852A0-A7BB-4D05-BF0D-728F5DEBBFA0}" destId="{08F9CFC7-057B-4370-B93D-305298B3DD49}" srcOrd="0" destOrd="0" presId="urn:microsoft.com/office/officeart/2005/8/layout/pyramid1"/>
    <dgm:cxn modelId="{DB93520E-F674-4865-A2C0-9E9D57258049}" srcId="{141A176E-9232-4386-A093-9203AA62CCDE}" destId="{FE4FD6A0-F976-487A-9E86-BE32734935C2}" srcOrd="0" destOrd="0" parTransId="{38C0153E-B1F4-4F53-BA1C-B2C6315B1BE7}" sibTransId="{B4B6EB79-D934-496E-9A20-08D21A438BB7}"/>
    <dgm:cxn modelId="{20691C01-3637-4B0E-979C-730949EA2A39}" type="presOf" srcId="{EB749743-FC1F-4FE1-9948-C73CFDB4E2BA}" destId="{6C9847B5-0E8E-45E4-819F-E7D6C5E3145B}" srcOrd="0" destOrd="0" presId="urn:microsoft.com/office/officeart/2005/8/layout/pyramid1"/>
    <dgm:cxn modelId="{5B21176D-E3A0-461E-87EE-EB165BC5A8E8}" srcId="{141A176E-9232-4386-A093-9203AA62CCDE}" destId="{562FA214-2D28-4BFC-B186-19FB01501757}" srcOrd="1" destOrd="0" parTransId="{6C141F20-00E6-4C48-801C-EBD0D67B8C8B}" sibTransId="{6FF04390-8049-4619-8D55-751090BE292D}"/>
    <dgm:cxn modelId="{A2D74327-F408-4C8D-88E5-13055414CC41}" type="presOf" srcId="{FE4FD6A0-F976-487A-9E86-BE32734935C2}" destId="{7535B0F4-6AB0-4C24-B616-353CF3F33730}" srcOrd="1" destOrd="0" presId="urn:microsoft.com/office/officeart/2005/8/layout/pyramid1"/>
    <dgm:cxn modelId="{0A3A1404-7CD1-4062-A625-B9EEB95DF49F}" type="presOf" srcId="{EB749743-FC1F-4FE1-9948-C73CFDB4E2BA}" destId="{1FD12516-6FD0-4727-B06D-70A7FCD94B12}" srcOrd="1" destOrd="0" presId="urn:microsoft.com/office/officeart/2005/8/layout/pyramid1"/>
    <dgm:cxn modelId="{B35FDEF0-50FE-493A-A854-F79D449B5ECF}" type="presOf" srcId="{562FA214-2D28-4BFC-B186-19FB01501757}" destId="{65E14B02-25C3-4FCC-9552-11CE8CB1D5A1}" srcOrd="0" destOrd="0" presId="urn:microsoft.com/office/officeart/2005/8/layout/pyramid1"/>
    <dgm:cxn modelId="{004B0CE7-6EBE-490E-88E8-939B0CCA724D}" type="presOf" srcId="{373852A0-A7BB-4D05-BF0D-728F5DEBBFA0}" destId="{F850CEBB-8D80-4A59-B4CD-1AD24DB8F229}" srcOrd="1" destOrd="0" presId="urn:microsoft.com/office/officeart/2005/8/layout/pyramid1"/>
    <dgm:cxn modelId="{C74CD078-8658-4CB3-9388-8CC9C34A96FA}" type="presParOf" srcId="{C1CD02A8-6D0F-4E09-8023-B36FCF99A0DA}" destId="{4DD684CB-3594-4922-8F67-3F2324AAE397}" srcOrd="0" destOrd="0" presId="urn:microsoft.com/office/officeart/2005/8/layout/pyramid1"/>
    <dgm:cxn modelId="{48AA454F-52CB-49F2-9421-9ACAFC109524}" type="presParOf" srcId="{4DD684CB-3594-4922-8F67-3F2324AAE397}" destId="{9093FEEB-9B9C-4E6C-91D0-C953B4B15C62}" srcOrd="0" destOrd="0" presId="urn:microsoft.com/office/officeart/2005/8/layout/pyramid1"/>
    <dgm:cxn modelId="{7EA4DD90-9DD0-4E1D-98E0-DFCA1689D75B}" type="presParOf" srcId="{4DD684CB-3594-4922-8F67-3F2324AAE397}" destId="{7535B0F4-6AB0-4C24-B616-353CF3F33730}" srcOrd="1" destOrd="0" presId="urn:microsoft.com/office/officeart/2005/8/layout/pyramid1"/>
    <dgm:cxn modelId="{EBFB3E76-D5D1-47E5-A9A3-9B853B53DC27}" type="presParOf" srcId="{C1CD02A8-6D0F-4E09-8023-B36FCF99A0DA}" destId="{BAA4C73B-0CFE-4AD0-879C-A359F3B7B7F4}" srcOrd="1" destOrd="0" presId="urn:microsoft.com/office/officeart/2005/8/layout/pyramid1"/>
    <dgm:cxn modelId="{F1604C57-9D67-4EA6-8A19-7D150E4C0ED5}" type="presParOf" srcId="{BAA4C73B-0CFE-4AD0-879C-A359F3B7B7F4}" destId="{65E14B02-25C3-4FCC-9552-11CE8CB1D5A1}" srcOrd="0" destOrd="0" presId="urn:microsoft.com/office/officeart/2005/8/layout/pyramid1"/>
    <dgm:cxn modelId="{BC16CCB8-0CB0-416E-A822-F57E8B3CDE61}" type="presParOf" srcId="{BAA4C73B-0CFE-4AD0-879C-A359F3B7B7F4}" destId="{4605C9DF-87FF-4CD7-AAA2-7A9F27AEB31B}" srcOrd="1" destOrd="0" presId="urn:microsoft.com/office/officeart/2005/8/layout/pyramid1"/>
    <dgm:cxn modelId="{975BB8C9-A5F9-4025-BF1E-6CBA616081B0}" type="presParOf" srcId="{C1CD02A8-6D0F-4E09-8023-B36FCF99A0DA}" destId="{FC5F567C-58ED-4E64-8221-687FB6B17F96}" srcOrd="2" destOrd="0" presId="urn:microsoft.com/office/officeart/2005/8/layout/pyramid1"/>
    <dgm:cxn modelId="{6A26BAC0-B582-4EF9-8552-B9BB6DD35312}" type="presParOf" srcId="{FC5F567C-58ED-4E64-8221-687FB6B17F96}" destId="{6C9847B5-0E8E-45E4-819F-E7D6C5E3145B}" srcOrd="0" destOrd="0" presId="urn:microsoft.com/office/officeart/2005/8/layout/pyramid1"/>
    <dgm:cxn modelId="{184ADA39-A7CB-4DB0-92CC-2014F73F13F3}" type="presParOf" srcId="{FC5F567C-58ED-4E64-8221-687FB6B17F96}" destId="{1FD12516-6FD0-4727-B06D-70A7FCD94B12}" srcOrd="1" destOrd="0" presId="urn:microsoft.com/office/officeart/2005/8/layout/pyramid1"/>
    <dgm:cxn modelId="{2DDA22CD-A6FA-46CE-98CD-9AB55588E25E}" type="presParOf" srcId="{C1CD02A8-6D0F-4E09-8023-B36FCF99A0DA}" destId="{B756F691-8483-4522-B141-B229E54BBADF}" srcOrd="3" destOrd="0" presId="urn:microsoft.com/office/officeart/2005/8/layout/pyramid1"/>
    <dgm:cxn modelId="{822F8503-99C7-4632-A66D-11555BEED1B0}" type="presParOf" srcId="{B756F691-8483-4522-B141-B229E54BBADF}" destId="{08F9CFC7-057B-4370-B93D-305298B3DD49}" srcOrd="0" destOrd="0" presId="urn:microsoft.com/office/officeart/2005/8/layout/pyramid1"/>
    <dgm:cxn modelId="{3ED2DC37-0B11-46A6-9760-DBB759F78A58}" type="presParOf" srcId="{B756F691-8483-4522-B141-B229E54BBADF}" destId="{F850CEBB-8D80-4A59-B4CD-1AD24DB8F2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0DFB5-3976-4758-97AB-5BBFBE83697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15129E8-20AF-4035-80E6-A7D96EF583CA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«</a:t>
          </a:r>
          <a:r>
            <a:rPr lang="ru-RU" sz="1600" dirty="0" err="1">
              <a:latin typeface="Arial" pitchFamily="34" charset="0"/>
              <a:cs typeface="Arial" pitchFamily="34" charset="0"/>
            </a:rPr>
            <a:t>ЧитариУм</a:t>
          </a:r>
          <a:r>
            <a:rPr lang="ru-RU" sz="1600" dirty="0">
              <a:latin typeface="Arial" pitchFamily="34" charset="0"/>
              <a:cs typeface="Arial" pitchFamily="34" charset="0"/>
            </a:rPr>
            <a:t>» 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(устно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читаю </a:t>
          </a:r>
          <a:r>
            <a:rPr lang="ru-RU" sz="1600" dirty="0">
              <a:latin typeface="Arial" pitchFamily="34" charset="0"/>
              <a:cs typeface="Arial" pitchFamily="34" charset="0"/>
            </a:rPr>
            <a:t>и рассказываю)</a:t>
          </a:r>
          <a:endParaRPr lang="ru-RU" sz="900" dirty="0"/>
        </a:p>
      </dgm:t>
    </dgm:pt>
    <dgm:pt modelId="{6286B07A-ACD4-45C0-A2C7-23F6F21E6A88}" type="parTrans" cxnId="{33844AAE-654D-4EB6-8B96-BC598F20496F}">
      <dgm:prSet/>
      <dgm:spPr/>
      <dgm:t>
        <a:bodyPr/>
        <a:lstStyle/>
        <a:p>
          <a:endParaRPr lang="ru-RU"/>
        </a:p>
      </dgm:t>
    </dgm:pt>
    <dgm:pt modelId="{33851D88-042A-42B1-BE99-C24A5F5510DA}" type="sibTrans" cxnId="{33844AAE-654D-4EB6-8B96-BC598F20496F}">
      <dgm:prSet custT="1"/>
      <dgm:spPr/>
      <dgm:t>
        <a:bodyPr/>
        <a:lstStyle/>
        <a:p>
          <a:endParaRPr lang="ru-RU"/>
        </a:p>
      </dgm:t>
    </dgm:pt>
    <dgm:pt modelId="{D9C63303-1D9B-4F0D-AE8B-EFF4B0CE3090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«</a:t>
          </a:r>
          <a:r>
            <a:rPr lang="ru-RU" sz="1600" dirty="0" err="1">
              <a:latin typeface="Arial" pitchFamily="34" charset="0"/>
              <a:cs typeface="Arial" pitchFamily="34" charset="0"/>
            </a:rPr>
            <a:t>КартознаниУм</a:t>
          </a:r>
          <a:r>
            <a:rPr lang="ru-RU" sz="1600" dirty="0">
              <a:latin typeface="Arial" pitchFamily="34" charset="0"/>
              <a:cs typeface="Arial" pitchFamily="34" charset="0"/>
            </a:rPr>
            <a:t>» 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(письменно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знаю </a:t>
          </a:r>
          <a:r>
            <a:rPr lang="ru-RU" sz="1600" dirty="0">
              <a:latin typeface="Arial" pitchFamily="34" charset="0"/>
              <a:cs typeface="Arial" pitchFamily="34" charset="0"/>
            </a:rPr>
            <a:t>и понимаю карту)</a:t>
          </a:r>
          <a:endParaRPr lang="ru-RU" sz="1000" dirty="0"/>
        </a:p>
      </dgm:t>
    </dgm:pt>
    <dgm:pt modelId="{0BBD86AD-E80D-4738-8DB8-2589212E7966}" type="parTrans" cxnId="{3FDD466A-43B1-4F81-93A6-261DDCDBE639}">
      <dgm:prSet/>
      <dgm:spPr/>
      <dgm:t>
        <a:bodyPr/>
        <a:lstStyle/>
        <a:p>
          <a:endParaRPr lang="ru-RU"/>
        </a:p>
      </dgm:t>
    </dgm:pt>
    <dgm:pt modelId="{FD6865AB-86B4-4CA7-992B-C4DFAFEF5527}" type="sibTrans" cxnId="{3FDD466A-43B1-4F81-93A6-261DDCDBE639}">
      <dgm:prSet/>
      <dgm:spPr/>
      <dgm:t>
        <a:bodyPr/>
        <a:lstStyle/>
        <a:p>
          <a:endParaRPr lang="ru-RU"/>
        </a:p>
      </dgm:t>
    </dgm:pt>
    <dgm:pt modelId="{49C566AD-0F69-4C5F-845E-8C6E52A1F2FD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«</a:t>
          </a:r>
          <a:r>
            <a:rPr lang="ru-RU" sz="1600" dirty="0" err="1">
              <a:latin typeface="Arial" pitchFamily="34" charset="0"/>
              <a:cs typeface="Arial" pitchFamily="34" charset="0"/>
            </a:rPr>
            <a:t>ЯзыкознаниУм</a:t>
          </a:r>
          <a:r>
            <a:rPr lang="ru-RU" sz="1600" dirty="0">
              <a:latin typeface="Arial" pitchFamily="34" charset="0"/>
              <a:cs typeface="Arial" pitchFamily="34" charset="0"/>
            </a:rPr>
            <a:t>» 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(устно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владею </a:t>
          </a:r>
          <a:r>
            <a:rPr lang="ru-RU" sz="1600" dirty="0">
              <a:latin typeface="Arial" pitchFamily="34" charset="0"/>
              <a:cs typeface="Arial" pitchFamily="34" charset="0"/>
            </a:rPr>
            <a:t>иностранным языком)</a:t>
          </a:r>
          <a:endParaRPr lang="ru-RU" sz="1600" dirty="0"/>
        </a:p>
      </dgm:t>
    </dgm:pt>
    <dgm:pt modelId="{14BD3097-C26A-4A79-9621-1021F93220F1}" type="parTrans" cxnId="{B23682DD-2A12-484A-BD15-0DDB63A43C19}">
      <dgm:prSet/>
      <dgm:spPr/>
      <dgm:t>
        <a:bodyPr/>
        <a:lstStyle/>
        <a:p>
          <a:endParaRPr lang="ru-RU"/>
        </a:p>
      </dgm:t>
    </dgm:pt>
    <dgm:pt modelId="{AC0446DD-8913-4658-8AC4-29A093A5FE24}" type="sibTrans" cxnId="{B23682DD-2A12-484A-BD15-0DDB63A43C19}">
      <dgm:prSet/>
      <dgm:spPr/>
      <dgm:t>
        <a:bodyPr/>
        <a:lstStyle/>
        <a:p>
          <a:endParaRPr lang="ru-RU"/>
        </a:p>
      </dgm:t>
    </dgm:pt>
    <dgm:pt modelId="{B5679EA7-1C02-4E38-A538-DF82E7DCA180}">
      <dgm:prSet custT="1"/>
      <dgm:spPr/>
      <dgm:t>
        <a:bodyPr/>
        <a:lstStyle/>
        <a:p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«</a:t>
          </a:r>
          <a:r>
            <a:rPr lang="ru-RU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ЧистописариУм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» </a:t>
          </a:r>
        </a:p>
        <a:p>
          <a:r>
            <a:rPr lang="ru-RU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(письменно</a:t>
          </a:r>
          <a:r>
            <a:rPr lang="en-US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; </a:t>
          </a:r>
          <a:r>
            <a:rPr lang="ru-RU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пишу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красиво)</a:t>
          </a:r>
        </a:p>
      </dgm:t>
    </dgm:pt>
    <dgm:pt modelId="{DD96C346-64AF-4CB3-B549-2FF6705FEC1F}" type="parTrans" cxnId="{67EA9106-A8CF-41C0-81A3-EA8F6C9434F7}">
      <dgm:prSet/>
      <dgm:spPr/>
      <dgm:t>
        <a:bodyPr/>
        <a:lstStyle/>
        <a:p>
          <a:endParaRPr lang="ru-RU"/>
        </a:p>
      </dgm:t>
    </dgm:pt>
    <dgm:pt modelId="{5132BE6F-8906-4244-A6A2-A381BBF310A7}" type="sibTrans" cxnId="{67EA9106-A8CF-41C0-81A3-EA8F6C9434F7}">
      <dgm:prSet/>
      <dgm:spPr/>
      <dgm:t>
        <a:bodyPr/>
        <a:lstStyle/>
        <a:p>
          <a:endParaRPr lang="ru-RU"/>
        </a:p>
      </dgm:t>
    </dgm:pt>
    <dgm:pt modelId="{7A6A5334-65EF-42A7-AB8D-C2F4EEAE616C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«</a:t>
          </a:r>
          <a:r>
            <a:rPr lang="ru-RU" sz="1600" dirty="0" err="1">
              <a:latin typeface="Arial" pitchFamily="34" charset="0"/>
              <a:cs typeface="Arial" pitchFamily="34" charset="0"/>
            </a:rPr>
            <a:t>ГрамотариУм</a:t>
          </a:r>
          <a:r>
            <a:rPr lang="ru-RU" sz="1600" dirty="0">
              <a:latin typeface="Arial" pitchFamily="34" charset="0"/>
              <a:cs typeface="Arial" pitchFamily="34" charset="0"/>
            </a:rPr>
            <a:t>» 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(письменно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пишу </a:t>
          </a:r>
          <a:r>
            <a:rPr lang="ru-RU" sz="1600" dirty="0">
              <a:latin typeface="Arial" pitchFamily="34" charset="0"/>
              <a:cs typeface="Arial" pitchFamily="34" charset="0"/>
            </a:rPr>
            <a:t>правильно)</a:t>
          </a:r>
          <a:endParaRPr lang="ru-RU" sz="3200" dirty="0"/>
        </a:p>
      </dgm:t>
    </dgm:pt>
    <dgm:pt modelId="{80B98922-55A4-4E98-83B1-26680FE4B8BD}" type="parTrans" cxnId="{E91E48D2-4591-429A-A272-2324286BC291}">
      <dgm:prSet/>
      <dgm:spPr/>
      <dgm:t>
        <a:bodyPr/>
        <a:lstStyle/>
        <a:p>
          <a:endParaRPr lang="ru-RU"/>
        </a:p>
      </dgm:t>
    </dgm:pt>
    <dgm:pt modelId="{454BA704-4063-4D6B-B7BE-5F51690B1D57}" type="sibTrans" cxnId="{E91E48D2-4591-429A-A272-2324286BC291}">
      <dgm:prSet/>
      <dgm:spPr/>
      <dgm:t>
        <a:bodyPr/>
        <a:lstStyle/>
        <a:p>
          <a:endParaRPr lang="ru-RU"/>
        </a:p>
      </dgm:t>
    </dgm:pt>
    <dgm:pt modelId="{7DAD0ED4-8F6B-4AA8-B04C-7F89896F0CE4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«</a:t>
          </a:r>
          <a:r>
            <a:rPr lang="ru-RU" sz="1600" dirty="0" err="1">
              <a:latin typeface="Arial" pitchFamily="34" charset="0"/>
              <a:cs typeface="Arial" pitchFamily="34" charset="0"/>
            </a:rPr>
            <a:t>СчитариУм</a:t>
          </a:r>
          <a:r>
            <a:rPr lang="ru-RU" sz="1600" dirty="0">
              <a:latin typeface="Arial" pitchFamily="34" charset="0"/>
              <a:cs typeface="Arial" pitchFamily="34" charset="0"/>
            </a:rPr>
            <a:t>»</a:t>
          </a:r>
        </a:p>
        <a:p>
          <a:r>
            <a:rPr lang="ru-RU" sz="1600" dirty="0">
              <a:latin typeface="Arial" pitchFamily="34" charset="0"/>
              <a:cs typeface="Arial" pitchFamily="34" charset="0"/>
            </a:rPr>
            <a:t>(считаю устно)</a:t>
          </a:r>
          <a:endParaRPr lang="ru-RU" sz="1600" dirty="0"/>
        </a:p>
      </dgm:t>
    </dgm:pt>
    <dgm:pt modelId="{BF5A5EB7-4637-4DCF-AB50-1571D872A421}" type="parTrans" cxnId="{058A738A-FC74-49B7-9B67-6F8E7CC00C84}">
      <dgm:prSet/>
      <dgm:spPr/>
      <dgm:t>
        <a:bodyPr/>
        <a:lstStyle/>
        <a:p>
          <a:endParaRPr lang="ru-RU"/>
        </a:p>
      </dgm:t>
    </dgm:pt>
    <dgm:pt modelId="{AD665E58-7D4F-4089-B61F-D7FD5483EC2C}" type="sibTrans" cxnId="{058A738A-FC74-49B7-9B67-6F8E7CC00C84}">
      <dgm:prSet/>
      <dgm:spPr/>
      <dgm:t>
        <a:bodyPr/>
        <a:lstStyle/>
        <a:p>
          <a:endParaRPr lang="ru-RU"/>
        </a:p>
      </dgm:t>
    </dgm:pt>
    <dgm:pt modelId="{C70C2002-CB98-4257-82D5-FE9C41D79325}" type="pres">
      <dgm:prSet presAssocID="{A280DFB5-3976-4758-97AB-5BBFBE8369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AD994-888C-4188-B897-47A6348B5C66}" type="pres">
      <dgm:prSet presAssocID="{C15129E8-20AF-4035-80E6-A7D96EF583C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D1611-8632-4FA2-AA7B-ACE0FA809BBB}" type="pres">
      <dgm:prSet presAssocID="{33851D88-042A-42B1-BE99-C24A5F5510DA}" presName="sibTrans" presStyleCnt="0"/>
      <dgm:spPr/>
    </dgm:pt>
    <dgm:pt modelId="{FFB7EA1B-C7AA-413F-A080-E7A2C13B339C}" type="pres">
      <dgm:prSet presAssocID="{B5679EA7-1C02-4E38-A538-DF82E7DCA1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33AD0-2396-4C97-BDDB-9925DF88AF9B}" type="pres">
      <dgm:prSet presAssocID="{5132BE6F-8906-4244-A6A2-A381BBF310A7}" presName="sibTrans" presStyleCnt="0"/>
      <dgm:spPr/>
    </dgm:pt>
    <dgm:pt modelId="{E9CE2AEE-F2E3-4AD2-A4CD-12E497070958}" type="pres">
      <dgm:prSet presAssocID="{7A6A5334-65EF-42A7-AB8D-C2F4EEAE61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0C139-58D0-4997-A03B-30D6C78D81C1}" type="pres">
      <dgm:prSet presAssocID="{454BA704-4063-4D6B-B7BE-5F51690B1D57}" presName="sibTrans" presStyleCnt="0"/>
      <dgm:spPr/>
    </dgm:pt>
    <dgm:pt modelId="{1FD42AAC-25E4-4721-AA32-0468C8992812}" type="pres">
      <dgm:prSet presAssocID="{D9C63303-1D9B-4F0D-AE8B-EFF4B0CE30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547A3-6A47-47E7-84F1-0A9A1F2409F5}" type="pres">
      <dgm:prSet presAssocID="{FD6865AB-86B4-4CA7-992B-C4DFAFEF5527}" presName="sibTrans" presStyleCnt="0"/>
      <dgm:spPr/>
    </dgm:pt>
    <dgm:pt modelId="{7DACC529-C10A-40D9-B46C-B77C1420E6EB}" type="pres">
      <dgm:prSet presAssocID="{49C566AD-0F69-4C5F-845E-8C6E52A1F2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8230C-4A97-47B9-AE63-C113FA8F516D}" type="pres">
      <dgm:prSet presAssocID="{AC0446DD-8913-4658-8AC4-29A093A5FE24}" presName="sibTrans" presStyleCnt="0"/>
      <dgm:spPr/>
    </dgm:pt>
    <dgm:pt modelId="{987D8B89-52FD-4336-8C9E-9D369D0B2E4F}" type="pres">
      <dgm:prSet presAssocID="{7DAD0ED4-8F6B-4AA8-B04C-7F89896F0C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682DD-2A12-484A-BD15-0DDB63A43C19}" srcId="{A280DFB5-3976-4758-97AB-5BBFBE836979}" destId="{49C566AD-0F69-4C5F-845E-8C6E52A1F2FD}" srcOrd="4" destOrd="0" parTransId="{14BD3097-C26A-4A79-9621-1021F93220F1}" sibTransId="{AC0446DD-8913-4658-8AC4-29A093A5FE24}"/>
    <dgm:cxn modelId="{67EA9106-A8CF-41C0-81A3-EA8F6C9434F7}" srcId="{A280DFB5-3976-4758-97AB-5BBFBE836979}" destId="{B5679EA7-1C02-4E38-A538-DF82E7DCA180}" srcOrd="1" destOrd="0" parTransId="{DD96C346-64AF-4CB3-B549-2FF6705FEC1F}" sibTransId="{5132BE6F-8906-4244-A6A2-A381BBF310A7}"/>
    <dgm:cxn modelId="{3FDD466A-43B1-4F81-93A6-261DDCDBE639}" srcId="{A280DFB5-3976-4758-97AB-5BBFBE836979}" destId="{D9C63303-1D9B-4F0D-AE8B-EFF4B0CE3090}" srcOrd="3" destOrd="0" parTransId="{0BBD86AD-E80D-4738-8DB8-2589212E7966}" sibTransId="{FD6865AB-86B4-4CA7-992B-C4DFAFEF5527}"/>
    <dgm:cxn modelId="{C6CC4836-CA5C-4CB1-8B40-5999ED533504}" type="presOf" srcId="{D9C63303-1D9B-4F0D-AE8B-EFF4B0CE3090}" destId="{1FD42AAC-25E4-4721-AA32-0468C8992812}" srcOrd="0" destOrd="0" presId="urn:microsoft.com/office/officeart/2005/8/layout/default"/>
    <dgm:cxn modelId="{5A61D2F3-F271-4F0B-B34D-F8FF6A602BE8}" type="presOf" srcId="{C15129E8-20AF-4035-80E6-A7D96EF583CA}" destId="{949AD994-888C-4188-B897-47A6348B5C66}" srcOrd="0" destOrd="0" presId="urn:microsoft.com/office/officeart/2005/8/layout/default"/>
    <dgm:cxn modelId="{8F3F8A92-F2C2-4990-B00B-541136FD47B7}" type="presOf" srcId="{7A6A5334-65EF-42A7-AB8D-C2F4EEAE616C}" destId="{E9CE2AEE-F2E3-4AD2-A4CD-12E497070958}" srcOrd="0" destOrd="0" presId="urn:microsoft.com/office/officeart/2005/8/layout/default"/>
    <dgm:cxn modelId="{33844AAE-654D-4EB6-8B96-BC598F20496F}" srcId="{A280DFB5-3976-4758-97AB-5BBFBE836979}" destId="{C15129E8-20AF-4035-80E6-A7D96EF583CA}" srcOrd="0" destOrd="0" parTransId="{6286B07A-ACD4-45C0-A2C7-23F6F21E6A88}" sibTransId="{33851D88-042A-42B1-BE99-C24A5F5510DA}"/>
    <dgm:cxn modelId="{DB787594-DFB2-4B04-88A3-92816C2990E7}" type="presOf" srcId="{B5679EA7-1C02-4E38-A538-DF82E7DCA180}" destId="{FFB7EA1B-C7AA-413F-A080-E7A2C13B339C}" srcOrd="0" destOrd="0" presId="urn:microsoft.com/office/officeart/2005/8/layout/default"/>
    <dgm:cxn modelId="{67A18BDD-48E4-41D6-AB1D-21B0126A095E}" type="presOf" srcId="{A280DFB5-3976-4758-97AB-5BBFBE836979}" destId="{C70C2002-CB98-4257-82D5-FE9C41D79325}" srcOrd="0" destOrd="0" presId="urn:microsoft.com/office/officeart/2005/8/layout/default"/>
    <dgm:cxn modelId="{C8D4B672-006A-4493-B9C2-879F9DFA32FE}" type="presOf" srcId="{7DAD0ED4-8F6B-4AA8-B04C-7F89896F0CE4}" destId="{987D8B89-52FD-4336-8C9E-9D369D0B2E4F}" srcOrd="0" destOrd="0" presId="urn:microsoft.com/office/officeart/2005/8/layout/default"/>
    <dgm:cxn modelId="{058A738A-FC74-49B7-9B67-6F8E7CC00C84}" srcId="{A280DFB5-3976-4758-97AB-5BBFBE836979}" destId="{7DAD0ED4-8F6B-4AA8-B04C-7F89896F0CE4}" srcOrd="5" destOrd="0" parTransId="{BF5A5EB7-4637-4DCF-AB50-1571D872A421}" sibTransId="{AD665E58-7D4F-4089-B61F-D7FD5483EC2C}"/>
    <dgm:cxn modelId="{B06AE108-7066-41FC-9020-B8E5CDCFD7CF}" type="presOf" srcId="{49C566AD-0F69-4C5F-845E-8C6E52A1F2FD}" destId="{7DACC529-C10A-40D9-B46C-B77C1420E6EB}" srcOrd="0" destOrd="0" presId="urn:microsoft.com/office/officeart/2005/8/layout/default"/>
    <dgm:cxn modelId="{E91E48D2-4591-429A-A272-2324286BC291}" srcId="{A280DFB5-3976-4758-97AB-5BBFBE836979}" destId="{7A6A5334-65EF-42A7-AB8D-C2F4EEAE616C}" srcOrd="2" destOrd="0" parTransId="{80B98922-55A4-4E98-83B1-26680FE4B8BD}" sibTransId="{454BA704-4063-4D6B-B7BE-5F51690B1D57}"/>
    <dgm:cxn modelId="{46A0294F-16A5-4E5B-84D3-20022C2CF7D9}" type="presParOf" srcId="{C70C2002-CB98-4257-82D5-FE9C41D79325}" destId="{949AD994-888C-4188-B897-47A6348B5C66}" srcOrd="0" destOrd="0" presId="urn:microsoft.com/office/officeart/2005/8/layout/default"/>
    <dgm:cxn modelId="{03E6D588-0318-46A2-AFAF-65DEC3E5D5A4}" type="presParOf" srcId="{C70C2002-CB98-4257-82D5-FE9C41D79325}" destId="{D92D1611-8632-4FA2-AA7B-ACE0FA809BBB}" srcOrd="1" destOrd="0" presId="urn:microsoft.com/office/officeart/2005/8/layout/default"/>
    <dgm:cxn modelId="{0E2C7402-31ED-4A3E-895D-73FE40FB54F9}" type="presParOf" srcId="{C70C2002-CB98-4257-82D5-FE9C41D79325}" destId="{FFB7EA1B-C7AA-413F-A080-E7A2C13B339C}" srcOrd="2" destOrd="0" presId="urn:microsoft.com/office/officeart/2005/8/layout/default"/>
    <dgm:cxn modelId="{2B7535F2-A2F9-4EBC-AF71-23268AD3F02A}" type="presParOf" srcId="{C70C2002-CB98-4257-82D5-FE9C41D79325}" destId="{7E733AD0-2396-4C97-BDDB-9925DF88AF9B}" srcOrd="3" destOrd="0" presId="urn:microsoft.com/office/officeart/2005/8/layout/default"/>
    <dgm:cxn modelId="{D3AC9154-C6A2-4BE9-BCBE-861159D5DD1C}" type="presParOf" srcId="{C70C2002-CB98-4257-82D5-FE9C41D79325}" destId="{E9CE2AEE-F2E3-4AD2-A4CD-12E497070958}" srcOrd="4" destOrd="0" presId="urn:microsoft.com/office/officeart/2005/8/layout/default"/>
    <dgm:cxn modelId="{464156E4-337F-401E-937F-EAB75A5B3329}" type="presParOf" srcId="{C70C2002-CB98-4257-82D5-FE9C41D79325}" destId="{B9D0C139-58D0-4997-A03B-30D6C78D81C1}" srcOrd="5" destOrd="0" presId="urn:microsoft.com/office/officeart/2005/8/layout/default"/>
    <dgm:cxn modelId="{6E24A9B2-BD55-44F3-B5BE-BEEB36439D2F}" type="presParOf" srcId="{C70C2002-CB98-4257-82D5-FE9C41D79325}" destId="{1FD42AAC-25E4-4721-AA32-0468C8992812}" srcOrd="6" destOrd="0" presId="urn:microsoft.com/office/officeart/2005/8/layout/default"/>
    <dgm:cxn modelId="{A3AE9551-FA44-4A27-B874-0C339B63623C}" type="presParOf" srcId="{C70C2002-CB98-4257-82D5-FE9C41D79325}" destId="{824547A3-6A47-47E7-84F1-0A9A1F2409F5}" srcOrd="7" destOrd="0" presId="urn:microsoft.com/office/officeart/2005/8/layout/default"/>
    <dgm:cxn modelId="{48CEA100-5C85-4282-899A-5376ADFE75D2}" type="presParOf" srcId="{C70C2002-CB98-4257-82D5-FE9C41D79325}" destId="{7DACC529-C10A-40D9-B46C-B77C1420E6EB}" srcOrd="8" destOrd="0" presId="urn:microsoft.com/office/officeart/2005/8/layout/default"/>
    <dgm:cxn modelId="{FF983FA5-E723-4560-9174-4E8D3324F3BA}" type="presParOf" srcId="{C70C2002-CB98-4257-82D5-FE9C41D79325}" destId="{4A38230C-4A97-47B9-AE63-C113FA8F516D}" srcOrd="9" destOrd="0" presId="urn:microsoft.com/office/officeart/2005/8/layout/default"/>
    <dgm:cxn modelId="{F280BAB6-EAE1-47C8-BAD2-0039AA636C1E}" type="presParOf" srcId="{C70C2002-CB98-4257-82D5-FE9C41D79325}" destId="{987D8B89-52FD-4336-8C9E-9D369D0B2E4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FEEB-9B9C-4E6C-91D0-C953B4B15C62}">
      <dsp:nvSpPr>
        <dsp:cNvPr id="0" name=""/>
        <dsp:cNvSpPr/>
      </dsp:nvSpPr>
      <dsp:spPr>
        <a:xfrm>
          <a:off x="2012317" y="237238"/>
          <a:ext cx="3082355" cy="2273268"/>
        </a:xfrm>
        <a:prstGeom prst="trapezoid">
          <a:avLst>
            <a:gd name="adj" fmla="val 59756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Региональный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абсолютные победители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(1,2,3 место)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 каждой параллели межмуниципального этапа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Всего не более 15 участников от каждой зоны проведения межмуниципального этапа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2317" y="237238"/>
        <a:ext cx="3082355" cy="2273268"/>
      </dsp:txXfrm>
    </dsp:sp>
    <dsp:sp modelId="{65E14B02-25C3-4FCC-9552-11CE8CB1D5A1}">
      <dsp:nvSpPr>
        <dsp:cNvPr id="0" name=""/>
        <dsp:cNvSpPr/>
      </dsp:nvSpPr>
      <dsp:spPr>
        <a:xfrm>
          <a:off x="1216968" y="2260629"/>
          <a:ext cx="4617145" cy="1396059"/>
        </a:xfrm>
        <a:prstGeom prst="trapezoid">
          <a:avLst>
            <a:gd name="adj" fmla="val 59756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Межмуниципальный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Не более 3-х  абсолютных победителей от  каждой параллели  (2-х, 3-х, 4-х, 5-х, 6-х классов) муниципального этапа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каждого МР- не более 15 участников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каждого АО г. Омска – не более 15 участников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969" y="2260629"/>
        <a:ext cx="3001144" cy="1396059"/>
      </dsp:txXfrm>
    </dsp:sp>
    <dsp:sp modelId="{6C9847B5-0E8E-45E4-819F-E7D6C5E3145B}">
      <dsp:nvSpPr>
        <dsp:cNvPr id="0" name=""/>
        <dsp:cNvSpPr/>
      </dsp:nvSpPr>
      <dsp:spPr>
        <a:xfrm>
          <a:off x="460538" y="3669328"/>
          <a:ext cx="6135706" cy="1333749"/>
        </a:xfrm>
        <a:prstGeom prst="trapezoid">
          <a:avLst>
            <a:gd name="adj" fmla="val 59756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Муниципальный этап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принимают участие абсолютные победители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школьного этапа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(не более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-х человек)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 1 –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му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от каждой параллели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(2-х, 3-х,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4-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х, 5-х, 6-х классов)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34287" y="3669328"/>
        <a:ext cx="3988208" cy="1333749"/>
      </dsp:txXfrm>
    </dsp:sp>
    <dsp:sp modelId="{08F9CFC7-057B-4370-B93D-305298B3DD49}">
      <dsp:nvSpPr>
        <dsp:cNvPr id="0" name=""/>
        <dsp:cNvSpPr/>
      </dsp:nvSpPr>
      <dsp:spPr>
        <a:xfrm>
          <a:off x="0" y="5003077"/>
          <a:ext cx="7056784" cy="901578"/>
        </a:xfrm>
        <a:prstGeom prst="trapezoid">
          <a:avLst>
            <a:gd name="adj" fmla="val 597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solidFill>
              <a:srgbClr val="FFFF00"/>
            </a:solidFill>
          </a:endParaRPr>
        </a:p>
      </dsp:txBody>
      <dsp:txXfrm>
        <a:off x="1234937" y="5003077"/>
        <a:ext cx="4586909" cy="901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D994-888C-4188-B897-47A6348B5C66}">
      <dsp:nvSpPr>
        <dsp:cNvPr id="0" name=""/>
        <dsp:cNvSpPr/>
      </dsp:nvSpPr>
      <dsp:spPr>
        <a:xfrm>
          <a:off x="849498" y="1143"/>
          <a:ext cx="1878987" cy="112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ЧитариУм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(устно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читаю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и рассказываю)</a:t>
          </a:r>
          <a:endParaRPr lang="ru-RU" sz="900" kern="1200" dirty="0"/>
        </a:p>
      </dsp:txBody>
      <dsp:txXfrm>
        <a:off x="849498" y="1143"/>
        <a:ext cx="1878987" cy="1127392"/>
      </dsp:txXfrm>
    </dsp:sp>
    <dsp:sp modelId="{FFB7EA1B-C7AA-413F-A080-E7A2C13B339C}">
      <dsp:nvSpPr>
        <dsp:cNvPr id="0" name=""/>
        <dsp:cNvSpPr/>
      </dsp:nvSpPr>
      <dsp:spPr>
        <a:xfrm>
          <a:off x="2916385" y="1143"/>
          <a:ext cx="1878987" cy="112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«</a:t>
          </a:r>
          <a:r>
            <a:rPr lang="ru-RU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ЧистописариУм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(письменно</a:t>
          </a:r>
          <a:r>
            <a:rPr lang="en-US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; </a:t>
          </a:r>
          <a:r>
            <a:rPr lang="ru-RU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пишу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ea typeface="+mn-ea"/>
              <a:cs typeface="Arial" pitchFamily="34" charset="0"/>
            </a:rPr>
            <a:t>красиво)</a:t>
          </a:r>
        </a:p>
      </dsp:txBody>
      <dsp:txXfrm>
        <a:off x="2916385" y="1143"/>
        <a:ext cx="1878987" cy="1127392"/>
      </dsp:txXfrm>
    </dsp:sp>
    <dsp:sp modelId="{E9CE2AEE-F2E3-4AD2-A4CD-12E497070958}">
      <dsp:nvSpPr>
        <dsp:cNvPr id="0" name=""/>
        <dsp:cNvSpPr/>
      </dsp:nvSpPr>
      <dsp:spPr>
        <a:xfrm>
          <a:off x="4983271" y="1143"/>
          <a:ext cx="1878987" cy="112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ГрамотариУм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(письменно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пишу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правильно)</a:t>
          </a:r>
          <a:endParaRPr lang="ru-RU" sz="3200" kern="1200" dirty="0"/>
        </a:p>
      </dsp:txBody>
      <dsp:txXfrm>
        <a:off x="4983271" y="1143"/>
        <a:ext cx="1878987" cy="1127392"/>
      </dsp:txXfrm>
    </dsp:sp>
    <dsp:sp modelId="{1FD42AAC-25E4-4721-AA32-0468C8992812}">
      <dsp:nvSpPr>
        <dsp:cNvPr id="0" name=""/>
        <dsp:cNvSpPr/>
      </dsp:nvSpPr>
      <dsp:spPr>
        <a:xfrm>
          <a:off x="849498" y="1316434"/>
          <a:ext cx="1878987" cy="112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КартознаниУм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(письменно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знаю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и понимаю карту)</a:t>
          </a:r>
          <a:endParaRPr lang="ru-RU" sz="1000" kern="1200" dirty="0"/>
        </a:p>
      </dsp:txBody>
      <dsp:txXfrm>
        <a:off x="849498" y="1316434"/>
        <a:ext cx="1878987" cy="1127392"/>
      </dsp:txXfrm>
    </dsp:sp>
    <dsp:sp modelId="{7DACC529-C10A-40D9-B46C-B77C1420E6EB}">
      <dsp:nvSpPr>
        <dsp:cNvPr id="0" name=""/>
        <dsp:cNvSpPr/>
      </dsp:nvSpPr>
      <dsp:spPr>
        <a:xfrm>
          <a:off x="2916385" y="1316434"/>
          <a:ext cx="1878987" cy="112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ЯзыкознаниУм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(устно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;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владею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иностранным языком)</a:t>
          </a:r>
          <a:endParaRPr lang="ru-RU" sz="1600" kern="1200" dirty="0"/>
        </a:p>
      </dsp:txBody>
      <dsp:txXfrm>
        <a:off x="2916385" y="1316434"/>
        <a:ext cx="1878987" cy="1127392"/>
      </dsp:txXfrm>
    </dsp:sp>
    <dsp:sp modelId="{987D8B89-52FD-4336-8C9E-9D369D0B2E4F}">
      <dsp:nvSpPr>
        <dsp:cNvPr id="0" name=""/>
        <dsp:cNvSpPr/>
      </dsp:nvSpPr>
      <dsp:spPr>
        <a:xfrm>
          <a:off x="4983271" y="1316434"/>
          <a:ext cx="1878987" cy="1127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СчитариУм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(считаю устно)</a:t>
          </a:r>
          <a:endParaRPr lang="ru-RU" sz="1600" kern="1200" dirty="0"/>
        </a:p>
      </dsp:txBody>
      <dsp:txXfrm>
        <a:off x="4983271" y="1316434"/>
        <a:ext cx="1878987" cy="1127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63018CBD-CEE0-439B-8441-12CF4746EA8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3D2F5113-52EC-4BF2-8999-36F713CEA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7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778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778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C4B33B5C-4140-4A47-99B5-8D3661C8B2B5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3845"/>
            <a:ext cx="5438140" cy="4466747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690"/>
            <a:ext cx="2945659" cy="49577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690"/>
            <a:ext cx="2945659" cy="49577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B2BD10C9-599A-4DA8-9A77-AD63BBF4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9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4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8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8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42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5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1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06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47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1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2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8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8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10C9-599A-4DA8-9A77-AD63BBF40F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7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6472C1D4-662E-44DC-BD92-C6122DC5F79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6472C1D4-662E-44DC-BD92-C6122DC5F79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6472C1D4-662E-44DC-BD92-C6122DC5F79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6472C1D4-662E-44DC-BD92-C6122DC5F79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6472C1D4-662E-44DC-BD92-C6122DC5F79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937418" y="650779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>
    <p:wipe/>
    <p:sndAc>
      <p:endSnd/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microsoft.com/office/2007/relationships/diagramDrawing" Target="../diagrams/drawing2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2706" y="836712"/>
            <a:ext cx="6453710" cy="35426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«Школьные навыки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2021-2022</a:t>
            </a:r>
            <a:b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0F5A5B8-7113-4748-B1BB-28773F470019}"/>
              </a:ext>
            </a:extLst>
          </p:cNvPr>
          <p:cNvSpPr txBox="1">
            <a:spLocks/>
          </p:cNvSpPr>
          <p:nvPr/>
        </p:nvSpPr>
        <p:spPr>
          <a:xfrm>
            <a:off x="2555776" y="188640"/>
            <a:ext cx="46262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1883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</p:spPr>
      </p:pic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1403647" y="1304257"/>
            <a:ext cx="73679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2D0DED"/>
                </a:solidFill>
              </a:rPr>
              <a:t>Алгоритм проведения межмуниципального этапа</a:t>
            </a:r>
            <a:endParaRPr lang="en-US" sz="2400" b="1" dirty="0">
              <a:solidFill>
                <a:srgbClr val="2D0DED"/>
              </a:solidFill>
            </a:endParaRP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1101573" y="2172885"/>
            <a:ext cx="405181" cy="421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3025545" y="2145204"/>
            <a:ext cx="407612" cy="39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</a:p>
        </p:txBody>
      </p:sp>
      <p:pic>
        <p:nvPicPr>
          <p:cNvPr id="48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66" y="188640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3069E10-4FB8-4C83-BD50-B3558FE2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46125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7" y="2145204"/>
            <a:ext cx="763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Орган местного самоуправления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формирует состав жюри по каждой школьной компетенции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определяет ответственных за проведение межмуниципального этапа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определяет базу проведения чемпионата (15 участников – МР, 75 участников - город)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передает координаторам ИРООО результаты и скан-копии работ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абсолютных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победителей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(набравших наибольшее суммарное количество баллов по всем состязаниям).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ИРООО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подводит итоги внутри каждой утвержденной зоны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пределяет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абсолютных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победителей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аправляет в МР электронные дипломы и сертификаты участников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убликует списки победителей на сайте Талант55.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753632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</p:spPr>
      </p:pic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1101573" y="2172885"/>
            <a:ext cx="405181" cy="421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3025545" y="2145204"/>
            <a:ext cx="407612" cy="39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</a:p>
        </p:txBody>
      </p:sp>
      <p:pic>
        <p:nvPicPr>
          <p:cNvPr id="48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3069E10-4FB8-4C83-BD50-B3558FE2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46125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75160"/>
              </p:ext>
            </p:extLst>
          </p:nvPr>
        </p:nvGraphicFramePr>
        <p:xfrm>
          <a:off x="1487484" y="1412776"/>
          <a:ext cx="7377349" cy="4983951"/>
        </p:xfrm>
        <a:graphic>
          <a:graphicData uri="http://schemas.openxmlformats.org/drawingml/2006/table">
            <a:tbl>
              <a:tblPr firstRow="1" firstCol="1" bandRow="1"/>
              <a:tblGrid>
                <a:gridCol w="1370867"/>
                <a:gridCol w="1503442"/>
                <a:gridCol w="1628729"/>
                <a:gridCol w="1440799"/>
                <a:gridCol w="1433512"/>
              </a:tblGrid>
              <a:tr h="4983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Грачева</a:t>
                      </a: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Ольга Викторовна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8-904-078-04-79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gracheva_o_v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irooo.ru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Яско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Алина Витальевна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8-983-562-41-42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yasko_a_v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 irooo.ru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Качанова </a:t>
                      </a: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Ирина Геннадьевна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8-913-607-95-43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irina.kachanova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@mail.ru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Запад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Артемова Виктория Борисовна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8-913-635-70-33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artemova_v_b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@irooo.ru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Восток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Юркина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Наталья Михайловна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8-913-972-66-10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UNM_1@mail.ru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14991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38" y="513183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593" y="1628800"/>
            <a:ext cx="846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A11E9D-E043-4CD5-B0F6-D07BF020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-171400"/>
            <a:ext cx="8280920" cy="1115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«Школьные навыки»</a:t>
            </a:r>
            <a:endParaRPr lang="ru-RU" sz="20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6005650"/>
              </p:ext>
            </p:extLst>
          </p:nvPr>
        </p:nvGraphicFramePr>
        <p:xfrm>
          <a:off x="1115616" y="548680"/>
          <a:ext cx="70567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5517232"/>
            <a:ext cx="545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Школьный этап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Обучающиеся 2-х, 3-х, 5-х, 6-х классов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295140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29" y="260648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B3ED41-17FC-407E-A290-2CA9D4DDC4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4249" r="10667" b="17099"/>
          <a:stretch/>
        </p:blipFill>
        <p:spPr>
          <a:xfrm>
            <a:off x="3575358" y="5065220"/>
            <a:ext cx="1994412" cy="1290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D7638F-EC44-4644-AC8D-9ABF3E4FC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0"/>
          <a:stretch/>
        </p:blipFill>
        <p:spPr>
          <a:xfrm>
            <a:off x="1396761" y="5070739"/>
            <a:ext cx="1994413" cy="129010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A8C1BCEC-B119-49BD-AAED-605D8B8F7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703994"/>
              </p:ext>
            </p:extLst>
          </p:nvPr>
        </p:nvGraphicFramePr>
        <p:xfrm>
          <a:off x="676666" y="2352911"/>
          <a:ext cx="7711758" cy="244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4158627-1751-4273-836A-A0FA2D4B6B99}"/>
              </a:ext>
            </a:extLst>
          </p:cNvPr>
          <p:cNvSpPr/>
          <p:nvPr/>
        </p:nvSpPr>
        <p:spPr>
          <a:xfrm>
            <a:off x="2579574" y="1618389"/>
            <a:ext cx="390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Состязания Чемпионата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AEC6561-F9D8-40DC-BDEF-FA96F05D38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1686" b="12068"/>
          <a:stretch/>
        </p:blipFill>
        <p:spPr>
          <a:xfrm>
            <a:off x="5752828" y="5065219"/>
            <a:ext cx="1994412" cy="129055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0636EAB-6775-4A5A-8E58-79E07F9E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6630"/>
            <a:ext cx="7272808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чемпионат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«Школьные навыки»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94100920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24744"/>
            <a:ext cx="75425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Особенности состязания «</a:t>
            </a:r>
            <a:r>
              <a:rPr lang="ru-RU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ЧитариУм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» (читаю и рассказываю)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Состязание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ЧитариУм</a:t>
            </a:r>
            <a:r>
              <a:rPr lang="ru-RU" dirty="0">
                <a:latin typeface="Arial" pitchFamily="34" charset="0"/>
                <a:cs typeface="Arial" pitchFamily="34" charset="0"/>
              </a:rPr>
              <a:t>» проводится в устной форме. Для проверки навыков чтения текста вслух предлагается два задания с использованием одного текста.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Задание 1 – выразительное чтение вслух текста установленного объема. 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Задание 2 – выполнение задания(-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ий</a:t>
            </a:r>
            <a:r>
              <a:rPr lang="ru-RU" dirty="0">
                <a:latin typeface="Arial" pitchFamily="34" charset="0"/>
                <a:cs typeface="Arial" pitchFamily="34" charset="0"/>
              </a:rPr>
              <a:t>) к тексту: найти в тексте конкретные сведения, факты, заданные в явном и неявном виде.  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текст включаются слова из орфоэпического словаря, которые обучающиеся должны произнести в соответствии с орфоэпическими нормами.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8A1C4A24-4D2C-4057-AC68-F585009D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16630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«Школьные навыки»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798899"/>
            <a:ext cx="7542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Требования к составу </a:t>
            </a:r>
            <a:r>
              <a:rPr lang="ru-RU" b="1" dirty="0" smtClean="0"/>
              <a:t>жюри</a:t>
            </a:r>
            <a:r>
              <a:rPr lang="en-US" b="1" dirty="0" smtClean="0"/>
              <a:t>:</a:t>
            </a:r>
            <a:endParaRPr lang="ru-RU" dirty="0"/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Состав жюри (в количестве 4-6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человек на каждую параллель)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могут </a:t>
            </a:r>
            <a:r>
              <a:rPr lang="ru-RU" dirty="0">
                <a:latin typeface="Arial" pitchFamily="34" charset="0"/>
                <a:cs typeface="Arial" pitchFamily="34" charset="0"/>
              </a:rPr>
              <a:t>входить учителя начальных классов, учителя русского языка и литературы, а также родители и обучающиеся старших классов, обладающие хорошей филологической  подготовкой.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952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32247"/>
            <a:ext cx="7452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Особенности состязаний </a:t>
            </a:r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ЧистописариУм</a:t>
            </a:r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 smtClean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пишу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красиво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ГрамотариУм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» (пишу правильно)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Состязания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ГрамотариУм</a:t>
            </a:r>
            <a:r>
              <a:rPr lang="ru-RU" dirty="0">
                <a:latin typeface="Arial" pitchFamily="34" charset="0"/>
                <a:cs typeface="Arial" pitchFamily="34" charset="0"/>
              </a:rPr>
              <a:t>» и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ЧистописариУм</a:t>
            </a:r>
            <a:r>
              <a:rPr lang="ru-RU" dirty="0">
                <a:latin typeface="Arial" pitchFamily="34" charset="0"/>
                <a:cs typeface="Arial" pitchFamily="34" charset="0"/>
              </a:rPr>
              <a:t>» проводятся одновременно в письменной форме.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Участнику состязаний необходимо под диктовку записать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10-2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слов, соблюдая правила орфографии и каллиграфии (требующих как применения правил орфографии, освоенных в начальной школе и в первом полугодии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5, 6 </a:t>
            </a:r>
            <a:r>
              <a:rPr lang="ru-RU" dirty="0">
                <a:latin typeface="Arial" pitchFamily="34" charset="0"/>
                <a:cs typeface="Arial" pitchFamily="34" charset="0"/>
              </a:rPr>
              <a:t>класса, так и словарных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3CEFC7C-CECB-44D6-A635-FEEF67AC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29" y="112853"/>
            <a:ext cx="8280920" cy="11156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чемпионат «Школьные навыки»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570106"/>
            <a:ext cx="738031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Требования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 составу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жюри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sz="16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состав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жюри (не менее 2-х человек на каждую параллель)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могут входить учителя начальных классов, учителя русского языка и литературы, подготовленные родители, старшеклассники в количестве, достаточном для обеспечения своевременной и качественной проверки работ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59600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700808"/>
            <a:ext cx="73803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состязания «</a:t>
            </a:r>
            <a:r>
              <a:rPr lang="ru-RU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СчитариУм</a:t>
            </a:r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2000" b="1" dirty="0" smtClean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считаю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устно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20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Состязание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СчитариУм</a:t>
            </a:r>
            <a:r>
              <a:rPr lang="ru-RU" dirty="0">
                <a:latin typeface="Arial" pitchFamily="34" charset="0"/>
                <a:cs typeface="Arial" pitchFamily="34" charset="0"/>
              </a:rPr>
              <a:t>» проводится в устной форме. Каждому участнику состязания предстоит продемонстрировать навыки устного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счета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соответствии с возрастом.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Требования </a:t>
            </a:r>
            <a:r>
              <a:rPr lang="ru-RU" b="1" dirty="0"/>
              <a:t>к составу </a:t>
            </a:r>
            <a:r>
              <a:rPr lang="ru-RU" b="1" dirty="0" smtClean="0"/>
              <a:t>жюри</a:t>
            </a:r>
            <a:r>
              <a:rPr lang="en-US" b="1" dirty="0" smtClean="0"/>
              <a:t>: </a:t>
            </a:r>
            <a:endParaRPr lang="ru-RU" dirty="0"/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состав жюри могут входить учителя образовательной организации,  старшеклассники с достаточным уровнем подготовки по математике  в количестве, достаточном для обеспечения своевременной и качественной проверки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проводящих, 2 члена жюри на каждую параллель)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Документы\Конкурсы\Школьные навыки\РЭ\фото\2019_03_23-I Обл чемпионат Школьн Навыки\DSC04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1909878" cy="12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AAC1A6-D3CA-4225-9C14-D961D220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62" y="132477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«Школьные навыки»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624794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209" y="1412776"/>
            <a:ext cx="75246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                  Особенности 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состязания «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КартознаниУм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0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знаю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понимаю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карту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Состязание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КартознаниУм</a:t>
            </a:r>
            <a:r>
              <a:rPr lang="ru-RU" dirty="0">
                <a:latin typeface="Arial" pitchFamily="34" charset="0"/>
                <a:cs typeface="Arial" pitchFamily="34" charset="0"/>
              </a:rPr>
              <a:t>» проводится в письменной форме. Каждому участнику состязания предстоит совершить виртуальное путешествие по предложенной карте и выполнить с использованием карты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b="1" dirty="0">
                <a:latin typeface="Arial" pitchFamily="34" charset="0"/>
                <a:cs typeface="Arial" pitchFamily="34" charset="0"/>
              </a:rPr>
              <a:t>Требования к составу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жюри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состав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жюри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 менее 2-х человек на каждую параллель)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могут входить учителя начальных классов, учителя географии, подготовленные родители, старшеклассники в количестве, достаточном для обеспечения своевременной и качественной проверки работ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D:\Документы\Конкурсы\Школьные навыки\РЭ\фото\2019_03_23-I Обл чемпионат Школьн Навыки\DSC04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1904"/>
            <a:ext cx="1832680" cy="12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284F795-D0B7-4373-9547-E0277433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81170"/>
            <a:ext cx="8280920" cy="11156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чемпионат «Школьные навыки»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956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0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171" y="1340768"/>
            <a:ext cx="73985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Особенности состязания «</a:t>
            </a:r>
            <a:r>
              <a:rPr lang="ru-RU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ЯзыкознаниУм</a:t>
            </a:r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r>
              <a:rPr lang="en-US" sz="20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        (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владею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иностранным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языком</a:t>
            </a:r>
            <a:r>
              <a:rPr lang="en-US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Состязание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ЯзыкознаниУм</a:t>
            </a:r>
            <a:r>
              <a:rPr lang="ru-RU" dirty="0">
                <a:latin typeface="Arial" pitchFamily="34" charset="0"/>
                <a:cs typeface="Arial" pitchFamily="34" charset="0"/>
              </a:rPr>
              <a:t>» проводится в устной форме. Каждому  участнику предстоит выполнить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задания: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1) прочитать вслух текст на иностранном языке;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2) выбрать одну из 3-х предложенных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картинок (или заголовков к тексту), которые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подходит к содержанию текста;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3) закончить предложения, выбрав правильный вариант  из двух предложенных (по содержанию текста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Требования к составу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жюри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состав жюри могут входить учителя иностранного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английского, немецкого, французского) языков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образовательной организации, старшеклассники с достаточным уровнем подготовки по иностранному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языку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Всего 4 члена жюри на каждую параллель.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 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D:\Документы\Конкурсы\Школьные навыки\РЭ\фото\2019_03_23-I Обл чемпионат Школьн Навыки\DSC04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18873"/>
            <a:ext cx="1785395" cy="11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2D53656-AACA-40C3-8127-0A9EF742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493" y="116630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чемпионат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«Школьные навыки»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6136821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6125"/>
            <a:ext cx="6768752" cy="181442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чемпионат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навыки»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39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0F5A5B8-7113-4748-B1BB-28773F470019}"/>
              </a:ext>
            </a:extLst>
          </p:cNvPr>
          <p:cNvSpPr txBox="1">
            <a:spLocks/>
          </p:cNvSpPr>
          <p:nvPr/>
        </p:nvSpPr>
        <p:spPr>
          <a:xfrm>
            <a:off x="2555776" y="188640"/>
            <a:ext cx="46262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7" y="1916832"/>
            <a:ext cx="6624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Сроки передачи документов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Регламенты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Ш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12 января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Задания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Ш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 января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0533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91" y="476672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98884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Организация и проведение Областного чемпионата «Школьные навыки» в 202</a:t>
            </a:r>
            <a:r>
              <a:rPr lang="en-US" sz="24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lang="en-US" sz="24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 Примерное содержание состязаний чемпионата</a:t>
            </a:r>
            <a:endParaRPr lang="en-US" sz="2400" b="1" dirty="0" smtClean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6756F27-5C9D-48D7-A5B8-26ADDE37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0"/>
            <a:ext cx="8280920" cy="11156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чемпионат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«Школьные навыки»</a:t>
            </a:r>
            <a:endParaRPr lang="ru-RU" sz="2800" b="1" dirty="0"/>
          </a:p>
        </p:txBody>
      </p:sp>
      <p:pic>
        <p:nvPicPr>
          <p:cNvPr id="2050" name="Picture 2" descr="C:\Users\user\Downloads\Фото ШЭ\наз 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40" y="4541643"/>
            <a:ext cx="2261662" cy="16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Фото ШЭ\Москаленский МР\image-21-01-21-11-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09" y="4541643"/>
            <a:ext cx="2321869" cy="17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Фото ШЭ\Москаленский МР\image-21-01-21-11-19-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41" y="4509121"/>
            <a:ext cx="2321815" cy="17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0561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16" y="297159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1" y="1232247"/>
            <a:ext cx="76476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Школьный этап - 31605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Муниципальный этап – 2700 обучающихся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Межмуниципальный этап – 555 обучающихся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Региональный этап- 73 обучающихся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2400" dirty="0"/>
          </a:p>
          <a:p>
            <a:pPr algn="just"/>
            <a:endParaRPr lang="ru-RU" sz="2400" dirty="0" smtClean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6756F27-5C9D-48D7-A5B8-26ADDE37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0"/>
            <a:ext cx="8280920" cy="11156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Областного чемпионата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«Школьные навыки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61" y="4134542"/>
            <a:ext cx="24018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134542"/>
            <a:ext cx="24784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83" y="4195264"/>
            <a:ext cx="28162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7541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687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6756F27-5C9D-48D7-A5B8-26ADDE37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0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69582"/>
              </p:ext>
            </p:extLst>
          </p:nvPr>
        </p:nvGraphicFramePr>
        <p:xfrm>
          <a:off x="1691680" y="3064395"/>
          <a:ext cx="6840760" cy="2913934"/>
        </p:xfrm>
        <a:graphic>
          <a:graphicData uri="http://schemas.openxmlformats.org/drawingml/2006/table">
            <a:tbl>
              <a:tblPr firstRow="1" firstCol="1" bandRow="1"/>
              <a:tblGrid>
                <a:gridCol w="4397631"/>
                <a:gridCol w="2443129"/>
              </a:tblGrid>
              <a:tr h="6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Школьный этап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17-2</a:t>
                      </a: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января</a:t>
                      </a:r>
                      <a:endParaRPr lang="ru-R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Муниципальный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14-20 февраля</a:t>
                      </a:r>
                      <a:endParaRPr lang="ru-R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Межмуниципальный </a:t>
                      </a:r>
                      <a:r>
                        <a:rPr lang="ru-RU" sz="2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1-5 марта</a:t>
                      </a:r>
                      <a:endParaRPr lang="ru-R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Региональный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 марта</a:t>
                      </a:r>
                      <a:endParaRPr lang="ru-R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1680" y="1386445"/>
            <a:ext cx="684076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ПРОВЕДЕНИЯ ЧЕМПИОНАТА «ШКОЛЬНЫЕ НАВЫКИ» В 202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-202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УЧЕБНОМ ГОДУ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5915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</p:spPr>
      </p:pic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768276" y="1463536"/>
            <a:ext cx="81542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2D0DED"/>
                </a:solidFill>
              </a:rPr>
              <a:t>Организаторы </a:t>
            </a:r>
            <a:r>
              <a:rPr lang="ru-RU" sz="2800" b="1" dirty="0">
                <a:solidFill>
                  <a:srgbClr val="2D0DED"/>
                </a:solidFill>
              </a:rPr>
              <a:t>Чемпионата</a:t>
            </a:r>
            <a:endParaRPr lang="en-US" sz="2800" b="1" dirty="0">
              <a:solidFill>
                <a:srgbClr val="2D0DED"/>
              </a:solidFill>
            </a:endParaRP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1101573" y="2172885"/>
            <a:ext cx="405181" cy="421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3025545" y="2145204"/>
            <a:ext cx="407612" cy="39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</a:p>
        </p:txBody>
      </p:sp>
      <p:pic>
        <p:nvPicPr>
          <p:cNvPr id="38" name="Picture 3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99200" y="1852613"/>
            <a:ext cx="569913" cy="268287"/>
          </a:xfrm>
          <a:prstGeom prst="rect">
            <a:avLst/>
          </a:prstGeom>
          <a:noFill/>
        </p:spPr>
      </p:pic>
      <p:pic>
        <p:nvPicPr>
          <p:cNvPr id="48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63" y="312962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13156AA-A45B-4A4C-B7D1-FA5E4D272C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213"/>
          <a:stretch/>
        </p:blipFill>
        <p:spPr>
          <a:xfrm>
            <a:off x="616345" y="2023492"/>
            <a:ext cx="8081168" cy="30616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3069E10-4FB8-4C83-BD50-B3558FE2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46125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50993" y="3861049"/>
            <a:ext cx="3521142" cy="12243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Организатор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БОУ ДПО «Институт развития образования Омской области» при поддержке Министерства образования Омской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3929" y="2011655"/>
            <a:ext cx="2160240" cy="74375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межмуниципальный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777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1190" y="1412776"/>
            <a:ext cx="70651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D0DED"/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</a:p>
          <a:p>
            <a:pPr algn="ctr"/>
            <a:endParaRPr lang="ru-RU" sz="1200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  Оргкомитет (формируется для проведения Чемпионата),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Жюри </a:t>
            </a:r>
            <a:r>
              <a:rPr lang="ru-RU" dirty="0">
                <a:latin typeface="Arial" pitchFamily="34" charset="0"/>
                <a:cs typeface="Arial" pitchFamily="34" charset="0"/>
              </a:rPr>
              <a:t>(формируется для оценивания  выполненных заданий),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Проводящие (определяются для проведения состязаний),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Участники (обучающиеся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х-6-х </a:t>
            </a:r>
            <a:r>
              <a:rPr lang="ru-RU" dirty="0">
                <a:latin typeface="Arial" pitchFamily="34" charset="0"/>
                <a:cs typeface="Arial" pitchFamily="34" charset="0"/>
              </a:rPr>
              <a:t>классов, принимающие участие в состязательной части Чемпионата)</a:t>
            </a:r>
            <a:r>
              <a:rPr lang="ru-RU" dirty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Волонтеры  (помощники организаторов).</a:t>
            </a:r>
            <a:endParaRPr lang="ru-RU" b="1" dirty="0">
              <a:solidFill>
                <a:srgbClr val="2D0DE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Документы\Конкурсы\Школьные навыки\РЭ\фото\2019_03_23-I Обл чемпионат Школьн Навыки\DSC05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4230" r="2527" b="1678"/>
          <a:stretch/>
        </p:blipFill>
        <p:spPr bwMode="auto">
          <a:xfrm>
            <a:off x="6300192" y="4005064"/>
            <a:ext cx="2497850" cy="1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\Конкурсы\Школьные навыки\РЭ\фото\2019_03_23-I Обл чемпионат Школьн Навыки\DSC04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64342"/>
            <a:ext cx="2397915" cy="15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ы\Конкурсы\Школьные навыки\РЭ\фото\2019_03_23-I Обл чемпионат Школьн Навыки\DSC046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93" y="4622968"/>
            <a:ext cx="2306416" cy="15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A11E9D-E043-4CD5-B0F6-D07BF020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0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969993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</p:spPr>
      </p:pic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738188" y="1617411"/>
            <a:ext cx="79339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2D0DED"/>
                </a:solidFill>
              </a:rPr>
              <a:t>Алгоритм проведения школьного этапа</a:t>
            </a:r>
            <a:endParaRPr lang="en-US" sz="2400" b="1" dirty="0">
              <a:solidFill>
                <a:srgbClr val="2D0DED"/>
              </a:solidFill>
            </a:endParaRP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1101573" y="2172885"/>
            <a:ext cx="405181" cy="421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3025545" y="2145204"/>
            <a:ext cx="407612" cy="39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</a:p>
        </p:txBody>
      </p:sp>
      <p:pic>
        <p:nvPicPr>
          <p:cNvPr id="48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3069E10-4FB8-4C83-BD50-B3558FE2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46125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04163" y="2145204"/>
            <a:ext cx="77323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оргкомитет и утверждает его состав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состав жюри по каждой школьной компетенции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ответственных за проведение чемпионата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абсолютных победителей 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каждой параллели (рейтинг победителей и призеров)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награждает победителей и призеров дипломами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убликует результаты участников на своем официальном сайте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аправляет муниципальному координатору списки победителей, ведомость результатов, 3-4 фото.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759292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</p:spPr>
      </p:pic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738188" y="1617411"/>
            <a:ext cx="79339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2D0DED"/>
                </a:solidFill>
              </a:rPr>
              <a:t>Алгоритм проведения муниципального этапа</a:t>
            </a:r>
            <a:endParaRPr lang="en-US" sz="2400" b="1" dirty="0">
              <a:solidFill>
                <a:srgbClr val="2D0DED"/>
              </a:solidFill>
            </a:endParaRP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1101573" y="2172885"/>
            <a:ext cx="405181" cy="421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3025545" y="2145204"/>
            <a:ext cx="407612" cy="39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</a:p>
        </p:txBody>
      </p:sp>
      <p:pic>
        <p:nvPicPr>
          <p:cNvPr id="48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30" y="404664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3069E10-4FB8-4C83-BD50-B3558FE2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46125"/>
            <a:ext cx="8280920" cy="11156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6753" y="2145204"/>
            <a:ext cx="75297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 местного самоуправления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состав жюри по каждой школьной компетенции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ответственных за проведение муниципального этапа в каждом МР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базы проведения чемпионата (1-2 школы в зависимости от количества участников)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абсолютных победителей 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каждой параллели (рейтинг победителей и призеров)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награждает победителей и призеров дипломами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убликует результаты участников на своем официальном сайте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аправляет в ИРООО списки победителей, ведомость результатов, 3-4 фото.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3876440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</p:spPr>
      </p:pic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1101573" y="2172885"/>
            <a:ext cx="405181" cy="421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3025545" y="2145204"/>
            <a:ext cx="407612" cy="39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</a:p>
        </p:txBody>
      </p:sp>
      <p:pic>
        <p:nvPicPr>
          <p:cNvPr id="38" name="Picture 3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99200" y="1852613"/>
            <a:ext cx="569913" cy="268287"/>
          </a:xfrm>
          <a:prstGeom prst="rect">
            <a:avLst/>
          </a:prstGeom>
          <a:noFill/>
        </p:spPr>
      </p:pic>
      <p:pic>
        <p:nvPicPr>
          <p:cNvPr id="48" name="Picture 2" descr="C:\Users\user\Desktop\ШН 2019\эмблемаШН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33" y="332656"/>
            <a:ext cx="1115616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3069E10-4FB8-4C83-BD50-B3558FE2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146125"/>
            <a:ext cx="8280920" cy="111561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Школьные навыки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межмуниципальный этап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92137"/>
              </p:ext>
            </p:extLst>
          </p:nvPr>
        </p:nvGraphicFramePr>
        <p:xfrm>
          <a:off x="1304164" y="1852613"/>
          <a:ext cx="7660324" cy="3730687"/>
        </p:xfrm>
        <a:graphic>
          <a:graphicData uri="http://schemas.openxmlformats.org/drawingml/2006/table">
            <a:tbl>
              <a:tblPr firstRow="1" firstCol="1" bandRow="1"/>
              <a:tblGrid>
                <a:gridCol w="1090652"/>
                <a:gridCol w="1821295"/>
                <a:gridCol w="1626157"/>
                <a:gridCol w="1531273"/>
                <a:gridCol w="1590947"/>
              </a:tblGrid>
              <a:tr h="893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Омск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Юг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Запад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Восток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Омск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Большереченский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Большеуковский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Знаменский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Колосовский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Муромцевский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Седельниковский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Тевризский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Усть-Ишимский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Азовский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Нововаршавский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Одесский 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Павлоградский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Полтавский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Русско-Полянский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Таврический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Шербакульский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Исилькульский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Крутинский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Любинский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Марьяновский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Москаленский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Называевский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Саргатский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Тюкалинский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Горьковский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Калачинский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Кормиловский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Оконешниковский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Нижнеомский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Черлакский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1907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2662a6c7b12a6b1eeb66ae28771d264037d2"/>
</p:tagLst>
</file>

<file path=ppt/theme/theme1.xml><?xml version="1.0" encoding="utf-8"?>
<a:theme xmlns:a="http://schemas.openxmlformats.org/drawingml/2006/main" name="Тема1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2724</TotalTime>
  <Words>1235</Words>
  <Application>Microsoft Office PowerPoint</Application>
  <PresentationFormat>Экран (4:3)</PresentationFormat>
  <Paragraphs>277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   IV Областной чемпионат «Школьные навыки»  2021-2022  </vt:lpstr>
      <vt:lpstr> IV Областной чемпионат  «Школьные навыки»</vt:lpstr>
      <vt:lpstr> Итоги III Областного чемпионата  «Школьные навыки» </vt:lpstr>
      <vt:lpstr>IV Областной чемпионат  «Школьные навыки»</vt:lpstr>
      <vt:lpstr>IV Областной чемпионат  «Школьные навыки»</vt:lpstr>
      <vt:lpstr>IV Областной чемпионат  «Школьные навыки»</vt:lpstr>
      <vt:lpstr>IV Областной чемпионат  «Школьные навыки»</vt:lpstr>
      <vt:lpstr>IV Областной чемпионат  «Школьные навыки»</vt:lpstr>
      <vt:lpstr>IV Областной чемпионат  «Школьные навыки» межмуниципальный этап</vt:lpstr>
      <vt:lpstr>IV Областной чемпионат  «Школьные навыки»</vt:lpstr>
      <vt:lpstr>IV Областной чемпионат  «Школьные навыки»</vt:lpstr>
      <vt:lpstr>  IV Областной чемпионат «Школьные навыки»</vt:lpstr>
      <vt:lpstr>IV Областной чемпионат  «Школьные навыки»</vt:lpstr>
      <vt:lpstr>IV Областной чемпионат «Школьные навыки»</vt:lpstr>
      <vt:lpstr> IV Областной чемпионат «Школьные навыки»</vt:lpstr>
      <vt:lpstr>IV Областной чемпионат «Школьные навыки»</vt:lpstr>
      <vt:lpstr> IV Областной чемпионат «Школьные навыки»</vt:lpstr>
      <vt:lpstr>IV Областной чемпионат  «Школьные навыки»</vt:lpstr>
      <vt:lpstr>IV Областной чемпионат «Школьные навыки»  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 и тетради</dc:title>
  <dc:creator>obstinate</dc:creator>
  <cp:lastModifiedBy>user</cp:lastModifiedBy>
  <cp:revision>268</cp:revision>
  <cp:lastPrinted>2021-12-23T09:08:04Z</cp:lastPrinted>
  <dcterms:created xsi:type="dcterms:W3CDTF">2017-03-21T16:15:12Z</dcterms:created>
  <dcterms:modified xsi:type="dcterms:W3CDTF">2021-12-24T10:03:24Z</dcterms:modified>
</cp:coreProperties>
</file>